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58" r:id="rId7"/>
    <p:sldId id="262" r:id="rId8"/>
    <p:sldId id="279" r:id="rId9"/>
    <p:sldId id="259" r:id="rId10"/>
    <p:sldId id="261" r:id="rId11"/>
    <p:sldId id="264" r:id="rId12"/>
    <p:sldId id="265" r:id="rId13"/>
    <p:sldId id="289" r:id="rId14"/>
    <p:sldId id="263" r:id="rId15"/>
    <p:sldId id="288" r:id="rId16"/>
    <p:sldId id="290" r:id="rId17"/>
    <p:sldId id="282" r:id="rId18"/>
    <p:sldId id="287" r:id="rId19"/>
    <p:sldId id="277" r:id="rId20"/>
    <p:sldId id="280" r:id="rId21"/>
    <p:sldId id="285" r:id="rId22"/>
    <p:sldId id="286" r:id="rId23"/>
    <p:sldId id="269" r:id="rId24"/>
    <p:sldId id="283" r:id="rId25"/>
    <p:sldId id="284" r:id="rId26"/>
    <p:sldId id="272" r:id="rId27"/>
    <p:sldId id="291" r:id="rId28"/>
    <p:sldId id="274" r:id="rId29"/>
    <p:sldId id="278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3792" autoAdjust="0"/>
  </p:normalViewPr>
  <p:slideViewPr>
    <p:cSldViewPr snapToGrid="0">
      <p:cViewPr>
        <p:scale>
          <a:sx n="60" d="100"/>
          <a:sy n="60" d="100"/>
        </p:scale>
        <p:origin x="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  <a:p>
            <a:r>
              <a:rPr lang="en-CA" dirty="0"/>
              <a:t>Add photo of myself/</a:t>
            </a:r>
            <a:r>
              <a:rPr lang="en-CA" dirty="0" err="1"/>
              <a:t>crowmobile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these measurements are.</a:t>
            </a:r>
          </a:p>
          <a:p>
            <a:r>
              <a:rPr lang="en-CA" dirty="0"/>
              <a:t>DO NOT MENTION BORIS!!!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Remove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plots first, then bring in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Explain moving, give take-home message, add tiny figures in your image.</a:t>
            </a:r>
          </a:p>
          <a:p>
            <a:r>
              <a:rPr lang="en-CA" dirty="0"/>
              <a:t>Block out behaviors on images if not talking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this is. These are effect sizes! If it doesn’t cross 0, it is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9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Ask Lex for photoshopped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Give credits for photos.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5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numbers. Why are the crows successful? They are urbanized. Why are they successful? Perhaps because of their social nature. That makes them a good model for this type of study.</a:t>
            </a:r>
          </a:p>
          <a:p>
            <a:r>
              <a:rPr lang="en-CA" dirty="0"/>
              <a:t>Explain Christmas count (annual bird count)</a:t>
            </a:r>
          </a:p>
          <a:p>
            <a:r>
              <a:rPr lang="en-CA" dirty="0"/>
              <a:t>Make this question more obvious.</a:t>
            </a:r>
          </a:p>
          <a:p>
            <a:endParaRPr lang="en-CA" dirty="0"/>
          </a:p>
          <a:p>
            <a:r>
              <a:rPr lang="en-CA" dirty="0"/>
              <a:t>Change wording to be more direct.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Individual level </a:t>
            </a:r>
            <a:r>
              <a:rPr lang="en-CA" err="1"/>
              <a:t>tradeoffs</a:t>
            </a:r>
            <a:r>
              <a:rPr lang="en-CA"/>
              <a:t> =&gt; </a:t>
            </a:r>
            <a:r>
              <a:rPr lang="en-CA" err="1"/>
              <a:t>tradeoff</a:t>
            </a:r>
            <a:r>
              <a:rPr lang="en-CA"/>
              <a:t> changes with social behavior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2023-05-26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</a:t>
            </a:r>
            <a:r>
              <a:rPr lang="fr-CA" sz="3600" dirty="0" err="1"/>
              <a:t>Behavior</a:t>
            </a:r>
            <a:r>
              <a:rPr lang="fr-CA" sz="3600" dirty="0"/>
              <a:t>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Kiyoko M. Gotanda, Dr. Anne B. Clark</a:t>
            </a:r>
            <a:endParaRPr lang="en-CA" dirty="0">
              <a:cs typeface="Calibri"/>
            </a:endParaRPr>
          </a:p>
          <a:p>
            <a:r>
              <a:rPr lang="en-CA" dirty="0"/>
              <a:t>OE3C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C7AA-0AFD-420A-B5EE-AFEBA3A5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presence of a sentinel and the environment affect the allocation of time to behaviors in foragers?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foraging efficiency of foragers?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duration of behavioral instances?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A209-9CB6-4BE1-BD42-2070492CC29D}"/>
              </a:ext>
            </a:extLst>
          </p:cNvPr>
          <p:cNvSpPr txBox="1"/>
          <p:nvPr/>
        </p:nvSpPr>
        <p:spPr>
          <a:xfrm>
            <a:off x="1465543" y="2552657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proportion of time allocated to foraging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50D8B-4082-4675-B333-2656D9950041}"/>
              </a:ext>
            </a:extLst>
          </p:cNvPr>
          <p:cNvSpPr txBox="1"/>
          <p:nvPr/>
        </p:nvSpPr>
        <p:spPr>
          <a:xfrm>
            <a:off x="1465544" y="4110625"/>
            <a:ext cx="988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peck rate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6203-F744-4E9B-BFC5-D4375014EF86}"/>
              </a:ext>
            </a:extLst>
          </p:cNvPr>
          <p:cNvSpPr txBox="1"/>
          <p:nvPr/>
        </p:nvSpPr>
        <p:spPr>
          <a:xfrm>
            <a:off x="1465543" y="5528154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duration of instances in the presence of a sentinel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and baited regularly in the morning or evening</a:t>
            </a:r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time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94038" y="4528004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5175716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environment and the presence of bait had a significant effect, but not the presence of a sentinel.</a:t>
            </a:r>
          </a:p>
          <a:p>
            <a:pPr marL="0" indent="0">
              <a:buNone/>
            </a:pPr>
            <a:r>
              <a:rPr lang="en-US" sz="2400" dirty="0"/>
              <a:t>Peck rate higher in commercial areas.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5A9E37C-D06A-48CE-80F7-626DBFAF0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0" y="1231195"/>
            <a:ext cx="7877520" cy="562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66974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100100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BFE2C-F97E-4A9C-9B73-C9013147ED52}"/>
              </a:ext>
            </a:extLst>
          </p:cNvPr>
          <p:cNvSpPr txBox="1"/>
          <p:nvPr/>
        </p:nvSpPr>
        <p:spPr>
          <a:xfrm rot="16200000">
            <a:off x="1551289" y="3813765"/>
            <a:ext cx="56268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CA" sz="2400" dirty="0" err="1"/>
              <a:t>ean</a:t>
            </a:r>
            <a:r>
              <a:rPr lang="en-CA" sz="2400" dirty="0"/>
              <a:t> Pecks per Minute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2C51484D-B2FA-6953-8334-1515339C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6F56D-9441-D0FD-4E7C-7826173A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231200"/>
            <a:ext cx="7877520" cy="562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Instance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659536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143167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2335530" y="3158212"/>
            <a:ext cx="4099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Behavioral Instance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11316029" y="214247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7845624" y="16906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1034968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143167" y="1902993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6491143" y="198422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5509081" y="1690688"/>
            <a:ext cx="629920" cy="425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4621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7CE06C-F8AD-C254-238A-82D0C17B5D3E}"/>
              </a:ext>
            </a:extLst>
          </p:cNvPr>
          <p:cNvSpPr/>
          <p:nvPr/>
        </p:nvSpPr>
        <p:spPr>
          <a:xfrm>
            <a:off x="607139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A42C0-4E1C-3628-EFC4-F60729E9F681}"/>
              </a:ext>
            </a:extLst>
          </p:cNvPr>
          <p:cNvSpPr/>
          <p:nvPr/>
        </p:nvSpPr>
        <p:spPr>
          <a:xfrm>
            <a:off x="7093005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7E1DB-B488-BA5B-2B27-75A817B93BD4}"/>
              </a:ext>
            </a:extLst>
          </p:cNvPr>
          <p:cNvSpPr/>
          <p:nvPr/>
        </p:nvSpPr>
        <p:spPr>
          <a:xfrm>
            <a:off x="9856761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BDB66-5353-483D-FD1E-A9854B78C96E}"/>
              </a:ext>
            </a:extLst>
          </p:cNvPr>
          <p:cNvSpPr/>
          <p:nvPr/>
        </p:nvSpPr>
        <p:spPr>
          <a:xfrm>
            <a:off x="10823110" y="203831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499D80-C842-097A-2109-6A1AF578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8" y="2886738"/>
            <a:ext cx="1544624" cy="1084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078EF-8EFB-37CF-9EF0-E4CEA1CA7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54" y="2801078"/>
            <a:ext cx="1124960" cy="108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3C19A-64C1-E4F6-AF45-3748326F1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29" b="82143" l="9973" r="95957">
                        <a14:foregroundMark x1="35310" y1="80000" x2="66846" y2="81429"/>
                        <a14:foregroundMark x1="66846" y1="81429" x2="95957" y2="80000"/>
                      </a14:backgroundRemoval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1185980" y="2457991"/>
            <a:ext cx="1566876" cy="108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66BC2-C3FD-4BEA-41C3-31A765CC4353}"/>
              </a:ext>
            </a:extLst>
          </p:cNvPr>
          <p:cNvSpPr txBox="1"/>
          <p:nvPr/>
        </p:nvSpPr>
        <p:spPr>
          <a:xfrm>
            <a:off x="713232" y="1690688"/>
            <a:ext cx="3355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behavior, the environment, the presence of a sentinel and the presence of bait had a significant effect on the duration of behavioral instances.</a:t>
            </a:r>
          </a:p>
          <a:p>
            <a:endParaRPr lang="en-US" dirty="0"/>
          </a:p>
          <a:p>
            <a:r>
              <a:rPr lang="en-US" dirty="0"/>
              <a:t>An interaction between the presence of a sentinel and the environment also had a significant effect.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9" grpId="0" animBg="1"/>
      <p:bldP spid="24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Effect sizes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0DF7D-0CD0-87F1-779D-37138C13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53" y="681037"/>
            <a:ext cx="8647748" cy="61769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EC7597-9C3C-0594-8A92-7535F97F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656" cy="25817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the presence of a sentinel and green areas increase the duration of behavioral instances…</a:t>
            </a:r>
          </a:p>
          <a:p>
            <a:pPr marL="0" indent="0">
              <a:buNone/>
            </a:pPr>
            <a:r>
              <a:rPr lang="en-US" dirty="0"/>
              <a:t>But their interaction decreases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E339B-826F-E4B2-D8D6-F41712DBF5AA}"/>
              </a:ext>
            </a:extLst>
          </p:cNvPr>
          <p:cNvSpPr txBox="1"/>
          <p:nvPr/>
        </p:nvSpPr>
        <p:spPr>
          <a:xfrm>
            <a:off x="950976" y="4407408"/>
            <a:ext cx="2593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Bait decreases the duration of instances</a:t>
            </a:r>
            <a:endParaRPr lang="en-CA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DBCC-BEB9-F567-36A2-D9DE03EBCB43}"/>
              </a:ext>
            </a:extLst>
          </p:cNvPr>
          <p:cNvCxnSpPr/>
          <p:nvPr/>
        </p:nvCxnSpPr>
        <p:spPr>
          <a:xfrm flipV="1">
            <a:off x="3544253" y="4837176"/>
            <a:ext cx="1969579" cy="2560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39914-AA66-96B9-75D0-BC16BE1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01" y="0"/>
            <a:ext cx="504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03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significantly shorter foraging instances yet faster peck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3547872" y="1690688"/>
            <a:ext cx="352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food-dense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3429000"/>
            <a:ext cx="28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food, but greater foraging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E2FD-BAD1-56A9-683B-E70C3F02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0" y="3260348"/>
            <a:ext cx="504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7AEE-2254-02E1-A5D4-FFD5853E056E}"/>
              </a:ext>
            </a:extLst>
          </p:cNvPr>
          <p:cNvSpPr txBox="1"/>
          <p:nvPr/>
        </p:nvSpPr>
        <p:spPr>
          <a:xfrm rot="16200000">
            <a:off x="5597950" y="1473001"/>
            <a:ext cx="3250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Mean Foraging Instance Duration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E23CA-FE85-19DB-ED1E-318AEFD7DB20}"/>
              </a:ext>
            </a:extLst>
          </p:cNvPr>
          <p:cNvSpPr txBox="1"/>
          <p:nvPr/>
        </p:nvSpPr>
        <p:spPr>
          <a:xfrm rot="16200000">
            <a:off x="5391452" y="4878589"/>
            <a:ext cx="36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CA" sz="1400" dirty="0" err="1"/>
              <a:t>ean</a:t>
            </a:r>
            <a:r>
              <a:rPr lang="en-CA" sz="1400" dirty="0"/>
              <a:t> Pecks per Minute</a:t>
            </a:r>
          </a:p>
        </p:txBody>
      </p:sp>
      <p:pic>
        <p:nvPicPr>
          <p:cNvPr id="1032" name="Picture 8" descr="Royalty Free Spilled Food Clip Art, Vector Images &amp; Illustrations - iStock">
            <a:extLst>
              <a:ext uri="{FF2B5EF4-FFF2-40B4-BE49-F238E27FC236}">
                <a16:creationId xmlns:a16="http://schemas.microsoft.com/office/drawing/2014/main" id="{177BC4C7-C3F6-68C8-6CDF-25470AA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80" b="97785" l="3268" r="98366">
                        <a14:foregroundMark x1="11111" y1="53481" x2="9150" y2="51899"/>
                        <a14:foregroundMark x1="7353" y1="74684" x2="8987" y2="85127"/>
                        <a14:foregroundMark x1="3431" y1="78165" x2="5065" y2="85759"/>
                        <a14:foregroundMark x1="26144" y1="97785" x2="24183" y2="94304"/>
                        <a14:foregroundMark x1="16993" y1="95253" x2="18464" y2="93671"/>
                        <a14:foregroundMark x1="22549" y1="34177" x2="21732" y2="54430"/>
                        <a14:foregroundMark x1="21732" y1="54430" x2="23039" y2="37025"/>
                        <a14:foregroundMark x1="23039" y1="37025" x2="23039" y2="37025"/>
                        <a14:foregroundMark x1="31536" y1="7911" x2="41503" y2="1899"/>
                        <a14:foregroundMark x1="48709" y1="7595" x2="49510" y2="8228"/>
                        <a14:foregroundMark x1="41503" y1="1899" x2="48709" y2="7595"/>
                        <a14:foregroundMark x1="49510" y1="8228" x2="51531" y2="8300"/>
                        <a14:foregroundMark x1="59577" y1="8343" x2="77941" y2="5380"/>
                        <a14:foregroundMark x1="77941" y1="5380" x2="86601" y2="5696"/>
                        <a14:foregroundMark x1="86601" y1="5696" x2="86438" y2="11709"/>
                        <a14:foregroundMark x1="84150" y1="83228" x2="62745" y2="87025"/>
                        <a14:foregroundMark x1="62745" y1="87025" x2="76144" y2="89873"/>
                        <a14:foregroundMark x1="76144" y1="89873" x2="81373" y2="88608"/>
                        <a14:foregroundMark x1="93954" y1="83861" x2="88399" y2="92089"/>
                        <a14:foregroundMark x1="82680" y1="80063" x2="82680" y2="80063"/>
                        <a14:foregroundMark x1="98366" y1="82278" x2="94444" y2="82595"/>
                        <a14:foregroundMark x1="74673" y1="68038" x2="71242" y2="67722"/>
                        <a14:foregroundMark x1="70915" y1="73734" x2="69281" y2="73101"/>
                        <a14:foregroundMark x1="42974" y1="30380" x2="46242" y2="46519"/>
                        <a14:foregroundMark x1="46242" y1="46519" x2="46242" y2="49051"/>
                        <a14:foregroundMark x1="46242" y1="49051" x2="44281" y2="31646"/>
                        <a14:foregroundMark x1="44281" y1="31646" x2="41993" y2="30380"/>
                        <a14:foregroundMark x1="45752" y1="53797" x2="39542" y2="58544"/>
                        <a14:backgroundMark x1="59641" y1="8544" x2="51307" y2="7595"/>
                        <a14:backgroundMark x1="51307" y1="7595" x2="51307" y2="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1" y="3768652"/>
            <a:ext cx="5829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C7AA-0AFD-420A-B5EE-AFEBA3A5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presence of a sentinel and the environment affect the allocation of time to behaviors in foragers?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foraging efficiency of foragers?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duration of behavioral instances?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A209-9CB6-4BE1-BD42-2070492CC29D}"/>
              </a:ext>
            </a:extLst>
          </p:cNvPr>
          <p:cNvSpPr txBox="1"/>
          <p:nvPr/>
        </p:nvSpPr>
        <p:spPr>
          <a:xfrm>
            <a:off x="1465543" y="2564907"/>
            <a:ext cx="982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proportion of time allocated to foraging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50D8B-4082-4675-B333-2656D9950041}"/>
              </a:ext>
            </a:extLst>
          </p:cNvPr>
          <p:cNvSpPr txBox="1"/>
          <p:nvPr/>
        </p:nvSpPr>
        <p:spPr>
          <a:xfrm>
            <a:off x="1465544" y="4110625"/>
            <a:ext cx="988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peck rate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6203-F744-4E9B-BFC5-D4375014EF86}"/>
              </a:ext>
            </a:extLst>
          </p:cNvPr>
          <p:cNvSpPr txBox="1"/>
          <p:nvPr/>
        </p:nvSpPr>
        <p:spPr>
          <a:xfrm>
            <a:off x="1465543" y="5528154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duration of instances in the presence of a sentinel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008A08FA-8537-7501-E56F-75447000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1460" y="251460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3C018F6-4F10-075C-EBAD-90A737B2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2283" y="3884257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95E95147-795A-DB36-B5BC-E7110CCC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1459" y="5444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4A066B-9DEE-4BF8-A164-A2ADAD41B90E}"/>
              </a:ext>
            </a:extLst>
          </p:cNvPr>
          <p:cNvSpPr/>
          <p:nvPr/>
        </p:nvSpPr>
        <p:spPr>
          <a:xfrm rot="21112971" flipH="1">
            <a:off x="38975" y="428189"/>
            <a:ext cx="3795967" cy="207140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40F3-D989-4779-959D-93018AE3D632}"/>
              </a:ext>
            </a:extLst>
          </p:cNvPr>
          <p:cNvSpPr txBox="1"/>
          <p:nvPr/>
        </p:nvSpPr>
        <p:spPr>
          <a:xfrm>
            <a:off x="229122" y="993950"/>
            <a:ext cx="369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 this to learn more about </a:t>
            </a:r>
            <a:r>
              <a:rPr lang="fr-CA" sz="2800" dirty="0" err="1">
                <a:cs typeface="Calibri"/>
              </a:rPr>
              <a:t>Crowkémon</a:t>
            </a:r>
            <a:r>
              <a:rPr lang="en-US" sz="2800" dirty="0"/>
              <a:t> Go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 species be successful in cities?</a:t>
            </a:r>
            <a:endParaRPr lang="en-CA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8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cs typeface="Calibri"/>
              </a:rPr>
              <a:t>Some advantageous adapted behaviors in urban areas:</a:t>
            </a:r>
          </a:p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38EE1-6CF3-019B-4A49-B2FA822661D8}"/>
              </a:ext>
            </a:extLst>
          </p:cNvPr>
          <p:cNvSpPr txBox="1"/>
          <p:nvPr/>
        </p:nvSpPr>
        <p:spPr>
          <a:xfrm>
            <a:off x="5219" y="6492658"/>
            <a:ext cx="1074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Luniak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M. 2004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Synurbization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- adaptation of animal wildlife to urban development. 50–55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5338C8-89EF-38B6-8BF2-DA60413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B8184-4A11-F0BC-95B1-B5A760D8F180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66B70-CFB9-050E-4803-F71174A59C9B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26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B109-7FEC-A059-6A5C-C647EA6F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Urbanized</a:t>
            </a:r>
            <a:r>
              <a:rPr lang="fr-CA" dirty="0"/>
              <a:t> </a:t>
            </a:r>
            <a:r>
              <a:rPr lang="fr-CA" dirty="0" err="1"/>
              <a:t>species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5162-E3D2-F804-7B39-577C1C6F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Urbanization</a:t>
            </a:r>
            <a:r>
              <a:rPr lang="fr-CA" dirty="0"/>
              <a:t> </a:t>
            </a:r>
            <a:r>
              <a:rPr lang="fr-CA" dirty="0">
                <a:sym typeface="Symbol" panose="05050102010706020507" pitchFamily="18" charset="2"/>
              </a:rPr>
              <a:t> = </a:t>
            </a:r>
            <a:r>
              <a:rPr lang="fr-CA" dirty="0" err="1">
                <a:sym typeface="Symbol" panose="05050102010706020507" pitchFamily="18" charset="2"/>
              </a:rPr>
              <a:t>Abundance</a:t>
            </a:r>
            <a:r>
              <a:rPr lang="fr-CA" dirty="0">
                <a:sym typeface="Symbol" panose="05050102010706020507" pitchFamily="18" charset="2"/>
              </a:rPr>
              <a:t> of </a:t>
            </a:r>
            <a:r>
              <a:rPr lang="fr-CA" dirty="0" err="1">
                <a:sym typeface="Symbol" panose="05050102010706020507" pitchFamily="18" charset="2"/>
              </a:rPr>
              <a:t>urbanized</a:t>
            </a:r>
            <a:r>
              <a:rPr lang="fr-CA" dirty="0">
                <a:sym typeface="Symbol" panose="05050102010706020507" pitchFamily="18" charset="2"/>
              </a:rPr>
              <a:t> </a:t>
            </a:r>
            <a:r>
              <a:rPr lang="fr-CA" dirty="0" err="1">
                <a:sym typeface="Symbol" panose="05050102010706020507" pitchFamily="18" charset="2"/>
              </a:rPr>
              <a:t>species</a:t>
            </a:r>
            <a:r>
              <a:rPr lang="fr-CA" dirty="0">
                <a:sym typeface="Symbol" panose="05050102010706020507" pitchFamily="18" charset="2"/>
              </a:rPr>
              <a:t></a:t>
            </a: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F9891-AB80-4D90-7367-9FBC7C5B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" b="89"/>
          <a:stretch/>
        </p:blipFill>
        <p:spPr>
          <a:xfrm>
            <a:off x="4930535" y="2221397"/>
            <a:ext cx="324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3E857-DDAA-C036-F2A0-D5A52B0CD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7" t="7486" r="-1067" b="20050"/>
          <a:stretch/>
        </p:blipFill>
        <p:spPr>
          <a:xfrm>
            <a:off x="4942034" y="4547672"/>
            <a:ext cx="3240000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55CBC-590D-8F3A-F674-3F92A9E1DFB8}"/>
              </a:ext>
            </a:extLst>
          </p:cNvPr>
          <p:cNvSpPr txBox="1"/>
          <p:nvPr/>
        </p:nvSpPr>
        <p:spPr>
          <a:xfrm>
            <a:off x="8520112" y="2219325"/>
            <a:ext cx="3480378" cy="181588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Adaptable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Modified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Generalists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Adapted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behaviors</a:t>
            </a:r>
            <a:endParaRPr lang="fr-CA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5C644-F462-4004-B71E-E637552767D2}"/>
              </a:ext>
            </a:extLst>
          </p:cNvPr>
          <p:cNvSpPr txBox="1"/>
          <p:nvPr/>
        </p:nvSpPr>
        <p:spPr>
          <a:xfrm>
            <a:off x="8367386" y="5101267"/>
            <a:ext cx="3633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Urban wildlife - squirrel.jpg” by </a:t>
            </a:r>
            <a:r>
              <a:rPr lang="en-CA" b="0" i="0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Taxiarchos228 - 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LAL-1.3</a:t>
            </a:r>
          </a:p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</a:rPr>
              <a:t>“Rock dove - natures pics.jpg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” by 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Alan D. Wilson – CC BY-SA 2.5</a:t>
            </a:r>
          </a:p>
          <a:p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“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</a:rPr>
              <a:t>Raccoon climbing in tree.jpg” by David Menke – Public Domain</a:t>
            </a:r>
            <a:endParaRPr lang="en-CA" b="0" i="0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endParaRPr lang="en-CA" b="0" i="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FE86BD-9725-49D3-B215-4AAD9AD73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55" b="13955"/>
          <a:stretch/>
        </p:blipFill>
        <p:spPr>
          <a:xfrm>
            <a:off x="769968" y="2221397"/>
            <a:ext cx="324000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8E9A4-7CA8-40B1-B357-EF56E466F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" r="19"/>
          <a:stretch/>
        </p:blipFill>
        <p:spPr>
          <a:xfrm>
            <a:off x="769968" y="4547672"/>
            <a:ext cx="3240000" cy="216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8A5DDF-39CA-4AA5-A984-B60E3F71415E}"/>
              </a:ext>
            </a:extLst>
          </p:cNvPr>
          <p:cNvSpPr/>
          <p:nvPr/>
        </p:nvSpPr>
        <p:spPr>
          <a:xfrm>
            <a:off x="676405" y="2219325"/>
            <a:ext cx="7603299" cy="448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DC42E-A26B-4EB0-8534-C847FD08CF13}"/>
              </a:ext>
            </a:extLst>
          </p:cNvPr>
          <p:cNvSpPr/>
          <p:nvPr/>
        </p:nvSpPr>
        <p:spPr>
          <a:xfrm>
            <a:off x="8279704" y="4922729"/>
            <a:ext cx="3507288" cy="187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1D6B0-B986-42A0-AA5D-482D841E2A35}"/>
              </a:ext>
            </a:extLst>
          </p:cNvPr>
          <p:cNvSpPr/>
          <p:nvPr/>
        </p:nvSpPr>
        <p:spPr>
          <a:xfrm>
            <a:off x="8493202" y="2217253"/>
            <a:ext cx="3507288" cy="2705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B394B6-960B-419F-97F9-C5AC499B3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112" y="2145735"/>
            <a:ext cx="3314700" cy="331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7FEA7-DBAF-4760-9B5F-8F8480DFBC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28219" r="27199" b="14886"/>
          <a:stretch/>
        </p:blipFill>
        <p:spPr>
          <a:xfrm>
            <a:off x="3181611" y="2215070"/>
            <a:ext cx="5093099" cy="44843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28315C-64F3-44A8-B346-A9FD9F71CDAE}"/>
              </a:ext>
            </a:extLst>
          </p:cNvPr>
          <p:cNvSpPr txBox="1"/>
          <p:nvPr/>
        </p:nvSpPr>
        <p:spPr>
          <a:xfrm>
            <a:off x="8520112" y="3932469"/>
            <a:ext cx="40201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Highly</a:t>
            </a:r>
            <a:r>
              <a:rPr lang="fr-CA" sz="2800" dirty="0"/>
              <a:t> Social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221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15" grpId="1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80274" y="2063300"/>
            <a:ext cx="507352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E3D10-A280-47FC-8014-7E6C3477491F}"/>
              </a:ext>
            </a:extLst>
          </p:cNvPr>
          <p:cNvSpPr txBox="1"/>
          <p:nvPr/>
        </p:nvSpPr>
        <p:spPr>
          <a:xfrm>
            <a:off x="6280273" y="4251794"/>
            <a:ext cx="507352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(</a:t>
            </a:r>
            <a:r>
              <a:rPr lang="fr-CA" sz="2800" i="1" dirty="0" err="1">
                <a:cs typeface="Calibri"/>
              </a:rPr>
              <a:t>Corvus</a:t>
            </a:r>
            <a:r>
              <a:rPr lang="fr-CA" sz="2800" i="1" dirty="0">
                <a:cs typeface="Calibri"/>
              </a:rPr>
              <a:t> </a:t>
            </a:r>
            <a:r>
              <a:rPr lang="fr-CA" sz="2800" i="1" dirty="0" err="1">
                <a:cs typeface="Calibri"/>
              </a:rPr>
              <a:t>brachyrhynchos</a:t>
            </a:r>
            <a:r>
              <a:rPr lang="fr-CA" sz="2800" dirty="0">
                <a:cs typeface="Calibri"/>
              </a:rPr>
              <a:t>) are an </a:t>
            </a:r>
            <a:r>
              <a:rPr lang="fr-CA" sz="2800" dirty="0" err="1">
                <a:cs typeface="Calibri"/>
              </a:rPr>
              <a:t>ideal</a:t>
            </a:r>
            <a:r>
              <a:rPr lang="fr-CA" sz="2800" dirty="0">
                <a:cs typeface="Calibri"/>
              </a:rPr>
              <a:t> model to test for social </a:t>
            </a:r>
            <a:r>
              <a:rPr lang="fr-CA" sz="2800" dirty="0" err="1">
                <a:cs typeface="Calibri"/>
              </a:rPr>
              <a:t>behaviors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DAD1-6F58-688E-6752-934924A3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E051-6C13-2DEB-E128-E99D40C0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83715-1648-B07F-E3AF-767CEAC9C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1"/>
          <a:stretch/>
        </p:blipFill>
        <p:spPr>
          <a:xfrm>
            <a:off x="6813507" y="3218455"/>
            <a:ext cx="5197909" cy="3490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AA848-537E-A974-53B4-32E3388FCCE5}"/>
              </a:ext>
            </a:extLst>
          </p:cNvPr>
          <p:cNvSpPr txBox="1"/>
          <p:nvPr/>
        </p:nvSpPr>
        <p:spPr>
          <a:xfrm>
            <a:off x="6813507" y="3739684"/>
            <a:ext cx="175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Vigilance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52361-DD77-8D72-E14F-9D8534BD4DDB}"/>
              </a:ext>
            </a:extLst>
          </p:cNvPr>
          <p:cNvSpPr txBox="1"/>
          <p:nvPr/>
        </p:nvSpPr>
        <p:spPr>
          <a:xfrm>
            <a:off x="10055393" y="3852389"/>
            <a:ext cx="23360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CA" sz="2800" dirty="0" err="1"/>
              <a:t>Foraging</a:t>
            </a:r>
            <a:r>
              <a:rPr lang="fr-CA" sz="2800" dirty="0"/>
              <a:t> </a:t>
            </a:r>
            <a:r>
              <a:rPr lang="fr-CA" sz="2800" dirty="0" err="1"/>
              <a:t>efficiency</a:t>
            </a:r>
            <a:endParaRPr lang="fr-CA" sz="28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F0A5D-A1D9-510C-B97A-0DDF6B547BD3}"/>
              </a:ext>
            </a:extLst>
          </p:cNvPr>
          <p:cNvSpPr txBox="1"/>
          <p:nvPr/>
        </p:nvSpPr>
        <p:spPr>
          <a:xfrm>
            <a:off x="1123816" y="2695235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A9049-514C-FE9B-E568-455675700664}"/>
              </a:ext>
            </a:extLst>
          </p:cNvPr>
          <p:cNvSpPr txBox="1"/>
          <p:nvPr/>
        </p:nvSpPr>
        <p:spPr>
          <a:xfrm>
            <a:off x="1123816" y="3510843"/>
            <a:ext cx="569572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Social </a:t>
            </a:r>
            <a:r>
              <a:rPr lang="fr-CA" sz="2800" dirty="0" err="1"/>
              <a:t>behaviors</a:t>
            </a:r>
            <a:r>
              <a:rPr lang="fr-CA" sz="2800" dirty="0"/>
              <a:t> affect </a:t>
            </a:r>
            <a:r>
              <a:rPr lang="fr-CA" sz="2800" dirty="0" err="1"/>
              <a:t>this</a:t>
            </a:r>
            <a:r>
              <a:rPr lang="fr-CA" sz="2800" dirty="0"/>
              <a:t> </a:t>
            </a:r>
            <a:r>
              <a:rPr lang="fr-CA" sz="2800" dirty="0" err="1"/>
              <a:t>tradeoff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Group </a:t>
            </a:r>
            <a:r>
              <a:rPr lang="fr-CA" sz="2800" dirty="0" err="1"/>
              <a:t>foraging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Sentinel </a:t>
            </a:r>
            <a:r>
              <a:rPr lang="fr-CA" sz="2800" dirty="0" err="1">
                <a:cs typeface="Calibri"/>
              </a:rPr>
              <a:t>behavior</a:t>
            </a:r>
            <a:endParaRPr lang="fr-CA" sz="2800" dirty="0">
              <a:cs typeface="Calibri"/>
            </a:endParaRPr>
          </a:p>
          <a:p>
            <a:endParaRPr lang="fr-CA" sz="2800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C5A1E-1240-1422-F0E8-91323DDDE2B2}"/>
              </a:ext>
            </a:extLst>
          </p:cNvPr>
          <p:cNvSpPr/>
          <p:nvPr/>
        </p:nvSpPr>
        <p:spPr>
          <a:xfrm>
            <a:off x="1385400" y="4377656"/>
            <a:ext cx="3081129" cy="5260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B038B-5999-E67C-4621-793A64AD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246" y="4025577"/>
            <a:ext cx="816429" cy="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1353</Words>
  <Application>Microsoft Office PowerPoint</Application>
  <PresentationFormat>Widescreen</PresentationFormat>
  <Paragraphs>197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Can species be successful in cities?</vt:lpstr>
      <vt:lpstr>Urbanized species</vt:lpstr>
      <vt:lpstr>American crows in urban areas</vt:lpstr>
      <vt:lpstr>Vigilance and social foraging behavior</vt:lpstr>
      <vt:lpstr>Sentinels</vt:lpstr>
      <vt:lpstr>Sentinels</vt:lpstr>
      <vt:lpstr>My objective</vt:lpstr>
      <vt:lpstr>Research questions</vt:lpstr>
      <vt:lpstr>Methods</vt:lpstr>
      <vt:lpstr>Crowkemon Go</vt:lpstr>
      <vt:lpstr>Methods</vt:lpstr>
      <vt:lpstr>Methods</vt:lpstr>
      <vt:lpstr>Methods</vt:lpstr>
      <vt:lpstr>Proportion of time</vt:lpstr>
      <vt:lpstr>Peck rate</vt:lpstr>
      <vt:lpstr>Instance duration</vt:lpstr>
      <vt:lpstr>Effect sizes</vt:lpstr>
      <vt:lpstr>Bait</vt:lpstr>
      <vt:lpstr>Some caveats</vt:lpstr>
      <vt:lpstr>Research questions</vt:lpstr>
      <vt:lpstr>Crowkémon Go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ap21pb@outlook.com</cp:lastModifiedBy>
  <cp:revision>5</cp:revision>
  <dcterms:created xsi:type="dcterms:W3CDTF">2023-05-26T23:04:50Z</dcterms:created>
  <dcterms:modified xsi:type="dcterms:W3CDTF">2023-05-27T06:55:53Z</dcterms:modified>
</cp:coreProperties>
</file>